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3" r:id="rId7"/>
    <p:sldId id="268" r:id="rId8"/>
    <p:sldId id="270" r:id="rId9"/>
    <p:sldId id="267" r:id="rId10"/>
    <p:sldId id="264" r:id="rId11"/>
    <p:sldId id="265" r:id="rId12"/>
    <p:sldId id="266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3" r:id="rId2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78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01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30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446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04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01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8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35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84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21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8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CAD54-7030-40A1-871F-B0EE45102912}" type="datetimeFigureOut">
              <a:rPr lang="it-IT" smtClean="0"/>
              <a:t>13/10/2018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65E36-CC8F-4B3F-BF9C-13186A636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06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6nExD8vXU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Genetica ed evoluzione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70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Cosa serve la legge di</a:t>
            </a:r>
            <a:r>
              <a:rPr lang="it-IT" dirty="0">
                <a:solidFill>
                  <a:prstClr val="black"/>
                </a:solidFill>
              </a:rPr>
              <a:t> Hardy </a:t>
            </a:r>
            <a:r>
              <a:rPr lang="it-IT" dirty="0" smtClean="0">
                <a:solidFill>
                  <a:prstClr val="black"/>
                </a:solidFill>
              </a:rPr>
              <a:t>Weinberg?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smtClean="0"/>
              <a:t>L’equilibrio di </a:t>
            </a:r>
            <a:r>
              <a:rPr lang="it-IT" dirty="0">
                <a:solidFill>
                  <a:prstClr val="black"/>
                </a:solidFill>
                <a:ea typeface="+mj-ea"/>
                <a:cs typeface="+mj-cs"/>
              </a:rPr>
              <a:t>Hardy </a:t>
            </a:r>
            <a:r>
              <a:rPr lang="it-IT" dirty="0" smtClean="0">
                <a:solidFill>
                  <a:prstClr val="black"/>
                </a:solidFill>
                <a:ea typeface="+mj-ea"/>
                <a:cs typeface="+mj-cs"/>
              </a:rPr>
              <a:t>Weinberg ci dice quali sono le condizioni in cui una popolazione non è soggetta a evoluzione.</a:t>
            </a:r>
          </a:p>
          <a:p>
            <a:pPr marL="0" indent="0">
              <a:buNone/>
            </a:pPr>
            <a:r>
              <a:rPr lang="it-IT" dirty="0" smtClean="0">
                <a:solidFill>
                  <a:prstClr val="black"/>
                </a:solidFill>
                <a:ea typeface="+mj-ea"/>
                <a:cs typeface="+mj-cs"/>
              </a:rPr>
              <a:t>In natura queste condizioni non si presentano quasi mai (basta che una delle condizioni non sia rispettata); quindi la deviazione dall’equilibrio ci dice che sono  in atto meccanismi evolutivi.</a:t>
            </a:r>
          </a:p>
          <a:p>
            <a:pPr marL="0" indent="0">
              <a:buNone/>
            </a:pPr>
            <a:r>
              <a:rPr lang="it-IT" dirty="0" smtClean="0">
                <a:solidFill>
                  <a:prstClr val="black"/>
                </a:solidFill>
                <a:ea typeface="+mj-ea"/>
                <a:cs typeface="+mj-cs"/>
              </a:rPr>
              <a:t>Inoltre è usata per lo studio delle malattie genetiche.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71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Applicazioni della legge di Hardy </a:t>
            </a:r>
            <a:r>
              <a:rPr lang="it-IT" dirty="0"/>
              <a:t>W</a:t>
            </a:r>
            <a:r>
              <a:rPr lang="it-IT" dirty="0" smtClean="0"/>
              <a:t>einberg</a:t>
            </a:r>
            <a:endParaRPr lang="it-I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23244"/>
            <a:ext cx="7476011" cy="449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5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491560" cy="429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tangolo 3"/>
          <p:cNvSpPr/>
          <p:nvPr/>
        </p:nvSpPr>
        <p:spPr>
          <a:xfrm>
            <a:off x="539552" y="5805264"/>
            <a:ext cx="34949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3"/>
              </a:rPr>
              <a:t>https://youtu.be/P6nExD8vXUA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471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it-IT" dirty="0" smtClean="0"/>
              <a:t>Le deviazioni dall’equilibrio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512" y="1412776"/>
            <a:ext cx="8712968" cy="44539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3500" dirty="0" smtClean="0"/>
              <a:t>Le popolazioni in natura non si trovano quasi mai in  equilibrio di Hardy-Weinberg, in tal caso è in atto  l’evoluzione. </a:t>
            </a:r>
          </a:p>
          <a:p>
            <a:pPr marL="0" indent="0">
              <a:buNone/>
            </a:pPr>
            <a:endParaRPr lang="it-IT" sz="3500" dirty="0" smtClean="0"/>
          </a:p>
          <a:p>
            <a:pPr marL="0" indent="0">
              <a:buNone/>
            </a:pPr>
            <a:r>
              <a:rPr lang="it-IT" sz="3500" dirty="0" smtClean="0"/>
              <a:t>I fattori che modificano la stabilità genetica sono: </a:t>
            </a:r>
          </a:p>
          <a:p>
            <a:r>
              <a:rPr lang="it-IT" sz="3500" dirty="0" smtClean="0"/>
              <a:t>mutazioni</a:t>
            </a:r>
          </a:p>
          <a:p>
            <a:r>
              <a:rPr lang="it-IT" sz="3500" dirty="0" smtClean="0"/>
              <a:t>ricombinazione sessuale</a:t>
            </a:r>
          </a:p>
          <a:p>
            <a:r>
              <a:rPr lang="it-IT" sz="3500" dirty="0" smtClean="0"/>
              <a:t>flusso genico</a:t>
            </a:r>
          </a:p>
          <a:p>
            <a:r>
              <a:rPr lang="it-IT" sz="3500" dirty="0" smtClean="0"/>
              <a:t>deriva genetica</a:t>
            </a:r>
          </a:p>
          <a:p>
            <a:r>
              <a:rPr lang="it-IT" sz="3500" dirty="0"/>
              <a:t>e</a:t>
            </a:r>
            <a:r>
              <a:rPr lang="it-IT" sz="3500" dirty="0" smtClean="0"/>
              <a:t>ffetto collo di bottiglia</a:t>
            </a:r>
          </a:p>
          <a:p>
            <a:r>
              <a:rPr lang="it-IT" sz="3500" dirty="0"/>
              <a:t>e</a:t>
            </a:r>
            <a:r>
              <a:rPr lang="it-IT" sz="3500" dirty="0" smtClean="0"/>
              <a:t>ffetto del fondatore</a:t>
            </a:r>
          </a:p>
          <a:p>
            <a:r>
              <a:rPr lang="it-IT" sz="3500" dirty="0" smtClean="0"/>
              <a:t>accoppiamento non casuale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476672"/>
            <a:ext cx="8352928" cy="48139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2800" b="1" dirty="0" smtClean="0"/>
              <a:t>Le mutazioni geniche </a:t>
            </a:r>
            <a:r>
              <a:rPr lang="it-IT" sz="2800" dirty="0" smtClean="0"/>
              <a:t>sono </a:t>
            </a:r>
            <a:r>
              <a:rPr lang="it-IT" sz="2800" b="1" dirty="0" smtClean="0"/>
              <a:t>cambiamenti casuali </a:t>
            </a:r>
            <a:r>
              <a:rPr lang="it-IT" sz="2800" dirty="0" smtClean="0"/>
              <a:t>rispetto ai bisogni adattivi, hanno </a:t>
            </a:r>
            <a:r>
              <a:rPr lang="it-IT" sz="2800" b="1" dirty="0" smtClean="0"/>
              <a:t>frequenza molto bassa </a:t>
            </a:r>
            <a:r>
              <a:rPr lang="it-IT" sz="2800" dirty="0" smtClean="0"/>
              <a:t>ma possono incidere considerevolmente perché si verificano su molti geni contemporaneamente e le popolazioni possono essere composte  da moltissimi individui.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b="1" dirty="0" smtClean="0"/>
              <a:t>La ricombinazione sessuale</a:t>
            </a:r>
            <a:r>
              <a:rPr lang="it-IT" sz="2800" dirty="0" smtClean="0"/>
              <a:t>, ovvero la ricombinazione tra geni che avviene durante la meiosi, determina la comparsa di nuove associazioni tra geni</a:t>
            </a:r>
            <a:r>
              <a:rPr lang="it-IT" sz="2800" dirty="0"/>
              <a:t> </a:t>
            </a:r>
            <a:r>
              <a:rPr lang="it-IT" sz="2800" dirty="0" smtClean="0"/>
              <a:t>che ha spesso conseguenze importanti dal punto di vista evolutivo.</a:t>
            </a:r>
          </a:p>
          <a:p>
            <a:pPr marL="0" indent="0">
              <a:buNone/>
            </a:pPr>
            <a:endParaRPr lang="it-IT" sz="2800" dirty="0" smtClean="0"/>
          </a:p>
          <a:p>
            <a:pPr marL="0" indent="0">
              <a:buNone/>
            </a:pPr>
            <a:r>
              <a:rPr lang="it-IT" sz="2800" b="1" dirty="0"/>
              <a:t>Il flusso genico </a:t>
            </a:r>
            <a:r>
              <a:rPr lang="it-IT" sz="2800" dirty="0"/>
              <a:t>ovvero la migrazione di individui da una popolazione all’altra comporta un profondo rimescolamento del pool genico agendo sia con l’introduzione di nuovi alleli  sia con la variazione della frequenza allelica.</a:t>
            </a:r>
          </a:p>
          <a:p>
            <a:pPr marL="0" indent="0">
              <a:buNone/>
            </a:pPr>
            <a:endParaRPr lang="it-IT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46" y="5013176"/>
            <a:ext cx="366960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80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512" y="548681"/>
            <a:ext cx="8964488" cy="15121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 smtClean="0"/>
              <a:t>La deriva genetica è l’insieme dei cambiamenti nelle frequenze alleliche  da una generazione all’altra in seguito ad eventi casuali, non prevedibili, evidente soprattutto in piccole popolazioni. Si può manifestare con:</a:t>
            </a:r>
          </a:p>
          <a:p>
            <a:endParaRPr lang="it-IT" sz="2400" dirty="0" smtClean="0"/>
          </a:p>
        </p:txBody>
      </p:sp>
      <p:sp>
        <p:nvSpPr>
          <p:cNvPr id="2" name="CasellaDiTesto 1"/>
          <p:cNvSpPr txBox="1"/>
          <p:nvPr/>
        </p:nvSpPr>
        <p:spPr>
          <a:xfrm>
            <a:off x="107504" y="2136011"/>
            <a:ext cx="4340646" cy="438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effetto collo di bottiglia: durante un periodo di crisi nella vita di una popolazione è possibile che sopravvivano solo pochi individui con un numero ridotto di individui; si ha così una brusca riduzione della variabilità genetica</a:t>
            </a:r>
            <a:r>
              <a:rPr lang="it-IT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effetto del fondatore:  se un numero ridotto di individui colonizzano un nuovo ambiente trasmettono alla nuova popolazione un numero ridotto di alleli rispetto alla popolazione </a:t>
            </a:r>
            <a:r>
              <a:rPr lang="it-IT" dirty="0" smtClean="0"/>
              <a:t>originaria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Es. </a:t>
            </a:r>
            <a:r>
              <a:rPr lang="it-IT" dirty="0" err="1" smtClean="0"/>
              <a:t>Amish</a:t>
            </a:r>
            <a:r>
              <a:rPr lang="it-IT" dirty="0" smtClean="0"/>
              <a:t> in </a:t>
            </a:r>
            <a:r>
              <a:rPr lang="it-IT" dirty="0" err="1" smtClean="0"/>
              <a:t>Pensilvania</a:t>
            </a:r>
            <a:r>
              <a:rPr lang="it-IT" dirty="0" smtClean="0"/>
              <a:t>, isola di </a:t>
            </a:r>
            <a:r>
              <a:rPr lang="it-IT" dirty="0" err="1" smtClean="0"/>
              <a:t>Tristan</a:t>
            </a:r>
            <a:r>
              <a:rPr lang="it-IT" dirty="0" smtClean="0"/>
              <a:t> da </a:t>
            </a:r>
            <a:r>
              <a:rPr lang="it-IT" dirty="0" err="1" smtClean="0"/>
              <a:t>Cunha</a:t>
            </a: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50" y="2136011"/>
            <a:ext cx="4683970" cy="351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85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dirty="0"/>
              <a:t>L’accoppiamento non casuale consiste nella scelta al momento della riproduzione di determinate caratteristiche (e quindi genotipi); se la scelta ricade su individui simili a se stessi prevarranno gli individui omozigoti. Questo fenomeno è rilevante nei vegetali perché avviene l’autofecondazione.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41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 selezione naturale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400" dirty="0" smtClean="0"/>
              <a:t>Sui caratteri quantitativi  (poligenici) la selezione naturale può agire in vario modo producendo risultati diversi:</a:t>
            </a:r>
          </a:p>
          <a:p>
            <a:pPr marL="0" indent="0">
              <a:buNone/>
            </a:pPr>
            <a:endParaRPr lang="it-IT" sz="2400" dirty="0" smtClean="0"/>
          </a:p>
          <a:p>
            <a:r>
              <a:rPr lang="it-IT" sz="2400" dirty="0" smtClean="0"/>
              <a:t>Selezione  stabilizzante: favorisce gli individui con fenotipi intermedi, diminuendo la varietà nella popolazione</a:t>
            </a:r>
          </a:p>
          <a:p>
            <a:r>
              <a:rPr lang="it-IT" sz="2400" dirty="0" smtClean="0"/>
              <a:t>Selezione direzionale: favorisce gli </a:t>
            </a:r>
            <a:r>
              <a:rPr lang="it-IT" sz="2400" dirty="0" err="1" smtClean="0"/>
              <a:t>infdividui</a:t>
            </a:r>
            <a:r>
              <a:rPr lang="it-IT" sz="2400" dirty="0" smtClean="0"/>
              <a:t> che si discostano dalla media in una direzione o nell’altra, cambiando la media della popolazione (es. </a:t>
            </a:r>
            <a:r>
              <a:rPr lang="it-IT" sz="2400" dirty="0" err="1" smtClean="0"/>
              <a:t>massacorporea</a:t>
            </a:r>
            <a:r>
              <a:rPr lang="it-IT" sz="2400" dirty="0" smtClean="0"/>
              <a:t> degli orsi bruni)</a:t>
            </a:r>
          </a:p>
          <a:p>
            <a:r>
              <a:rPr lang="it-IT" sz="2400" dirty="0" smtClean="0"/>
              <a:t>Selezione divergente: favorisce gli individui che  si discostano dalla media in entrambe le direzioni , cambiando le caratteristiche della popolazione (es. </a:t>
            </a:r>
            <a:r>
              <a:rPr lang="it-IT" sz="2400" dirty="0" err="1" smtClean="0"/>
              <a:t>pirenestre</a:t>
            </a:r>
            <a:r>
              <a:rPr lang="it-IT" sz="2400" dirty="0" smtClean="0"/>
              <a:t> dal ventre nero)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794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4032448" cy="6429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868" y="2103405"/>
            <a:ext cx="3744416" cy="27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4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Altri tipi di selezione naturale:</a:t>
            </a:r>
          </a:p>
          <a:p>
            <a:pPr marL="0" indent="0">
              <a:buNone/>
            </a:pPr>
            <a:r>
              <a:rPr lang="it-IT" sz="2400" dirty="0" smtClean="0"/>
              <a:t>Selezione sessuale: agisce su caratteristiche che riguardano il successo riproduttivo (es. lotte tra maschi, dimorfismo sessuale)</a:t>
            </a:r>
          </a:p>
          <a:p>
            <a:pPr marL="0" indent="0">
              <a:buNone/>
            </a:pPr>
            <a:endParaRPr lang="it-IT" sz="2400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61863"/>
              </p:ext>
            </p:extLst>
          </p:nvPr>
        </p:nvGraphicFramePr>
        <p:xfrm>
          <a:off x="395536" y="1851184"/>
          <a:ext cx="4681805" cy="1944216"/>
        </p:xfrm>
        <a:graphic>
          <a:graphicData uri="http://schemas.openxmlformats.org/drawingml/2006/table">
            <a:tbl>
              <a:tblPr/>
              <a:tblGrid>
                <a:gridCol w="4681805"/>
              </a:tblGrid>
              <a:tr h="1381416">
                <a:tc>
                  <a:txBody>
                    <a:bodyPr/>
                    <a:lstStyle/>
                    <a:p>
                      <a:r>
                        <a:rPr lang="it-IT" sz="1600" i="1" dirty="0" smtClean="0"/>
                        <a:t>La</a:t>
                      </a:r>
                      <a:r>
                        <a:rPr lang="it-IT" sz="1600" i="1" baseline="0" dirty="0" smtClean="0"/>
                        <a:t> selezione sessuale </a:t>
                      </a:r>
                      <a:r>
                        <a:rPr lang="it-IT" sz="1600" i="1" dirty="0" smtClean="0"/>
                        <a:t>non </a:t>
                      </a:r>
                      <a:r>
                        <a:rPr lang="it-IT" sz="1600" i="1" dirty="0"/>
                        <a:t>dipende da una lotta per l'esistenza, ma da una lotta tra i maschi per il possesso delle femmine, e il risultato non è la morte del competitore sconfitto, bensì la scarsità od assenza di prole.»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2800">
                <a:tc>
                  <a:txBody>
                    <a:bodyPr/>
                    <a:lstStyle/>
                    <a:p>
                      <a:r>
                        <a:rPr lang="it-IT" sz="1600" i="1" dirty="0"/>
                        <a:t>(Charles </a:t>
                      </a:r>
                      <a:r>
                        <a:rPr lang="it-IT" sz="1600" i="1" dirty="0" smtClean="0"/>
                        <a:t>Darwin)</a:t>
                      </a:r>
                      <a:endParaRPr lang="it-IT" sz="1600" i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36084"/>
            <a:ext cx="2717297" cy="169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251520" y="4609839"/>
            <a:ext cx="5106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r>
              <a:rPr lang="it-IT" sz="2400" dirty="0" smtClean="0"/>
              <a:t>Selezione dipendente dalla frequenza: mantiene un polimorfismo in una popolazione in relazione alla frequenza del fenotipo (es. </a:t>
            </a:r>
            <a:r>
              <a:rPr lang="it-IT" sz="2400" dirty="0" err="1" smtClean="0"/>
              <a:t>Perissodus</a:t>
            </a:r>
            <a:r>
              <a:rPr lang="it-IT" sz="2400" dirty="0" smtClean="0"/>
              <a:t>)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562024"/>
            <a:ext cx="2512443" cy="2987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40968"/>
            <a:ext cx="2598433" cy="178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96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943025" cy="1143000"/>
          </a:xfrm>
        </p:spPr>
        <p:txBody>
          <a:bodyPr>
            <a:noAutofit/>
          </a:bodyPr>
          <a:lstStyle/>
          <a:p>
            <a:r>
              <a:rPr lang="it-IT" sz="4000" dirty="0" smtClean="0"/>
              <a:t>L’evoluzione secondo Darwin in 5 punti</a:t>
            </a:r>
            <a:endParaRPr lang="it-IT" sz="4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fontScale="92500" lnSpcReduction="20000"/>
          </a:bodyPr>
          <a:lstStyle/>
          <a:p>
            <a:r>
              <a:rPr lang="it-IT" dirty="0" smtClean="0"/>
              <a:t>tutte le popolazioni sono soggette a variabilità individuale;</a:t>
            </a:r>
          </a:p>
          <a:p>
            <a:r>
              <a:rPr lang="it-IT" dirty="0" smtClean="0"/>
              <a:t>la dimensione della popolazione resta costante nel tempo; </a:t>
            </a:r>
          </a:p>
          <a:p>
            <a:r>
              <a:rPr lang="it-IT" dirty="0" smtClean="0"/>
              <a:t>le popolazioni  competono per le risorse disponibili nell’ambiente in cui vivono; </a:t>
            </a:r>
          </a:p>
          <a:p>
            <a:r>
              <a:rPr lang="it-IT" dirty="0" smtClean="0"/>
              <a:t>all’interno di una popolazione si ha una grande varietà di caratteri; </a:t>
            </a:r>
          </a:p>
          <a:p>
            <a:r>
              <a:rPr lang="it-IT" dirty="0" smtClean="0"/>
              <a:t>la variazione dei caratteri viene ereditata dalla prole.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784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548680"/>
            <a:ext cx="8352928" cy="5400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2800" dirty="0" smtClean="0"/>
              <a:t>Alcuni fattori influenzano la selezione naturale:</a:t>
            </a:r>
          </a:p>
          <a:p>
            <a:pPr marL="0" indent="0">
              <a:buNone/>
            </a:pPr>
            <a:endParaRPr lang="it-IT" sz="2800" dirty="0" smtClean="0"/>
          </a:p>
          <a:p>
            <a:pPr marL="0" indent="0">
              <a:buNone/>
            </a:pPr>
            <a:r>
              <a:rPr lang="it-IT" sz="2800" dirty="0" smtClean="0"/>
              <a:t>Gli </a:t>
            </a:r>
            <a:r>
              <a:rPr lang="it-IT" sz="2800" dirty="0"/>
              <a:t>alleli </a:t>
            </a:r>
            <a:r>
              <a:rPr lang="it-IT" sz="2800" dirty="0" smtClean="0"/>
              <a:t>neutrali: non influiscono sulla fitness, tendono ad accumularsi nelle popolazioni aumentandone la variabilità </a:t>
            </a:r>
          </a:p>
          <a:p>
            <a:pPr marL="0" indent="0">
              <a:buNone/>
            </a:pPr>
            <a:r>
              <a:rPr lang="it-IT" sz="2800" dirty="0"/>
              <a:t> </a:t>
            </a:r>
            <a:r>
              <a:rPr lang="it-IT" sz="2800" dirty="0" smtClean="0"/>
              <a:t>                teoria neutralista di </a:t>
            </a:r>
            <a:r>
              <a:rPr lang="it-IT" sz="2800" dirty="0" err="1" smtClean="0"/>
              <a:t>Motoo</a:t>
            </a:r>
            <a:r>
              <a:rPr lang="it-IT" sz="2800" dirty="0" smtClean="0"/>
              <a:t> </a:t>
            </a:r>
            <a:r>
              <a:rPr lang="it-IT" sz="2800" dirty="0" err="1" smtClean="0"/>
              <a:t>Kimura</a:t>
            </a:r>
            <a:endParaRPr lang="it-IT" sz="2800" dirty="0"/>
          </a:p>
          <a:p>
            <a:pPr marL="0" indent="0">
              <a:buNone/>
            </a:pPr>
            <a:endParaRPr lang="it-IT" sz="2800" dirty="0" smtClean="0"/>
          </a:p>
          <a:p>
            <a:pPr marL="0" indent="0">
              <a:buNone/>
            </a:pPr>
            <a:r>
              <a:rPr lang="it-IT" sz="2800" dirty="0" smtClean="0"/>
              <a:t>La </a:t>
            </a:r>
            <a:r>
              <a:rPr lang="it-IT" sz="2800" dirty="0"/>
              <a:t>ricombinazione </a:t>
            </a:r>
            <a:r>
              <a:rPr lang="it-IT" sz="2800" dirty="0" smtClean="0"/>
              <a:t>sessuale: genera un enorme varietà di genotipi attraverso il </a:t>
            </a:r>
            <a:r>
              <a:rPr lang="it-IT" sz="2800" dirty="0" err="1" smtClean="0"/>
              <a:t>crossing</a:t>
            </a:r>
            <a:r>
              <a:rPr lang="it-IT" sz="2800" dirty="0" smtClean="0"/>
              <a:t> over e l’assortimento indipendente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dirty="0" smtClean="0"/>
              <a:t>La </a:t>
            </a:r>
            <a:r>
              <a:rPr lang="it-IT" sz="2800" dirty="0"/>
              <a:t>variabilità geografica nelle </a:t>
            </a:r>
            <a:r>
              <a:rPr lang="it-IT" sz="2800" dirty="0" smtClean="0"/>
              <a:t>sottopopolazioni: possono esistere popolazioni che differiscono in funzione di condizioni ambientali variabili</a:t>
            </a:r>
            <a:endParaRPr lang="it-IT" sz="2800" dirty="0"/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dirty="0"/>
              <a:t>L’instabilità </a:t>
            </a:r>
            <a:r>
              <a:rPr lang="it-IT" sz="2800" dirty="0" smtClean="0"/>
              <a:t>ambientale: le condizioni ambientali   possono variare anche in intervalli di tempo brevi</a:t>
            </a:r>
            <a:endParaRPr lang="it-IT" sz="2800" dirty="0"/>
          </a:p>
          <a:p>
            <a:endParaRPr lang="it-IT" dirty="0"/>
          </a:p>
        </p:txBody>
      </p:sp>
      <p:sp>
        <p:nvSpPr>
          <p:cNvPr id="4" name="Freccia a destra 3"/>
          <p:cNvSpPr/>
          <p:nvPr/>
        </p:nvSpPr>
        <p:spPr>
          <a:xfrm>
            <a:off x="611560" y="2038520"/>
            <a:ext cx="792088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13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476672"/>
            <a:ext cx="8229600" cy="4525963"/>
          </a:xfrm>
        </p:spPr>
        <p:txBody>
          <a:bodyPr>
            <a:normAutofit fontScale="92500"/>
          </a:bodyPr>
          <a:lstStyle/>
          <a:p>
            <a:pPr marL="0" lvl="0" indent="0" fontAlgn="base">
              <a:spcBef>
                <a:spcPct val="45000"/>
              </a:spcBef>
              <a:spcAft>
                <a:spcPct val="20000"/>
              </a:spcAft>
              <a:buClr>
                <a:srgbClr val="0060AF"/>
              </a:buClr>
              <a:buNone/>
            </a:pPr>
            <a:r>
              <a:rPr lang="it-IT" sz="2600" kern="0" dirty="0">
                <a:solidFill>
                  <a:srgbClr val="FF0000"/>
                </a:solidFill>
                <a:latin typeface="Calibri" pitchFamily="34" charset="0"/>
              </a:rPr>
              <a:t>La selezione naturale non può </a:t>
            </a:r>
            <a:r>
              <a:rPr lang="en-US" sz="2600" kern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«</a:t>
            </a:r>
            <a:r>
              <a:rPr lang="it-IT" sz="2600" kern="0" dirty="0">
                <a:solidFill>
                  <a:srgbClr val="FF0000"/>
                </a:solidFill>
                <a:latin typeface="Calibri" pitchFamily="34" charset="0"/>
              </a:rPr>
              <a:t>confezionare</a:t>
            </a:r>
            <a:r>
              <a:rPr lang="en-US" sz="2600" kern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»</a:t>
            </a:r>
            <a:r>
              <a:rPr lang="it-IT" sz="2600" kern="0" dirty="0">
                <a:solidFill>
                  <a:srgbClr val="FF0000"/>
                </a:solidFill>
                <a:latin typeface="Calibri" pitchFamily="34" charset="0"/>
              </a:rPr>
              <a:t> organismi perfetti</a:t>
            </a:r>
          </a:p>
          <a:p>
            <a:pPr marL="0" lvl="0" indent="0" fontAlgn="base">
              <a:spcBef>
                <a:spcPct val="45000"/>
              </a:spcBef>
              <a:spcAft>
                <a:spcPct val="20000"/>
              </a:spcAft>
              <a:buClr>
                <a:srgbClr val="0060AF"/>
              </a:buClr>
              <a:buNone/>
            </a:pPr>
            <a:r>
              <a:rPr lang="it-IT" sz="2600" kern="0" dirty="0">
                <a:solidFill>
                  <a:srgbClr val="000000"/>
                </a:solidFill>
                <a:latin typeface="Calibri" pitchFamily="34" charset="0"/>
              </a:rPr>
              <a:t>Ci sono almeno quattro buone ragioni per cui la selezione naturale non può produrre individui perfetti:</a:t>
            </a:r>
          </a:p>
          <a:p>
            <a:pPr marL="525463" lvl="1" indent="-334963" fontAlgn="base">
              <a:spcBef>
                <a:spcPct val="45000"/>
              </a:spcBef>
              <a:spcAft>
                <a:spcPct val="20000"/>
              </a:spcAft>
              <a:buClr>
                <a:srgbClr val="0060AF"/>
              </a:buClr>
              <a:buFontTx/>
              <a:buChar char="•"/>
            </a:pPr>
            <a:r>
              <a:rPr lang="it-IT" sz="2600" kern="0" dirty="0">
                <a:solidFill>
                  <a:srgbClr val="000000"/>
                </a:solidFill>
                <a:latin typeface="Calibri" pitchFamily="34" charset="0"/>
              </a:rPr>
              <a:t>gli organismi sono condizionati dalla loro storia;</a:t>
            </a:r>
          </a:p>
          <a:p>
            <a:pPr marL="525463" lvl="1" indent="-334963" fontAlgn="base">
              <a:spcBef>
                <a:spcPct val="45000"/>
              </a:spcBef>
              <a:spcAft>
                <a:spcPct val="20000"/>
              </a:spcAft>
              <a:buClr>
                <a:srgbClr val="0060AF"/>
              </a:buClr>
              <a:buFontTx/>
              <a:buChar char="•"/>
            </a:pPr>
            <a:r>
              <a:rPr lang="it-IT" sz="2600" kern="0" dirty="0">
                <a:solidFill>
                  <a:srgbClr val="000000"/>
                </a:solidFill>
                <a:latin typeface="Calibri" pitchFamily="34" charset="0"/>
              </a:rPr>
              <a:t>gli adattamenti sono spesso dei compromessi;</a:t>
            </a:r>
          </a:p>
          <a:p>
            <a:pPr marL="525463" lvl="1" indent="-334963" fontAlgn="base">
              <a:spcBef>
                <a:spcPct val="45000"/>
              </a:spcBef>
              <a:spcAft>
                <a:spcPct val="20000"/>
              </a:spcAft>
              <a:buClr>
                <a:srgbClr val="0060AF"/>
              </a:buClr>
              <a:buFontTx/>
              <a:buChar char="•"/>
            </a:pPr>
            <a:r>
              <a:rPr lang="it-IT" sz="2600" kern="0" dirty="0">
                <a:solidFill>
                  <a:srgbClr val="000000"/>
                </a:solidFill>
                <a:latin typeface="Calibri" pitchFamily="34" charset="0"/>
              </a:rPr>
              <a:t>il caso interagisce con la selezione naturale;</a:t>
            </a:r>
          </a:p>
          <a:p>
            <a:pPr marL="525463" lvl="1" indent="-334963" fontAlgn="base">
              <a:spcBef>
                <a:spcPct val="45000"/>
              </a:spcBef>
              <a:spcAft>
                <a:spcPct val="20000"/>
              </a:spcAft>
              <a:buClr>
                <a:srgbClr val="0060AF"/>
              </a:buClr>
              <a:buFontTx/>
              <a:buChar char="•"/>
            </a:pPr>
            <a:r>
              <a:rPr lang="it-IT" sz="2600" kern="0" dirty="0">
                <a:solidFill>
                  <a:srgbClr val="000000"/>
                </a:solidFill>
                <a:latin typeface="Calibri" pitchFamily="34" charset="0"/>
              </a:rPr>
              <a:t>la selezione può soltanto far emergere le varianti esistenti.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22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 specie e la speciazione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5536" y="1412776"/>
            <a:ext cx="8424936" cy="452596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it-IT" sz="2400" dirty="0"/>
              <a:t>Nel Settecento </a:t>
            </a:r>
            <a:r>
              <a:rPr lang="it-IT" sz="2400" dirty="0" err="1"/>
              <a:t>Linneo</a:t>
            </a:r>
            <a:r>
              <a:rPr lang="it-IT" sz="2400" dirty="0"/>
              <a:t> descrisse le specie usando </a:t>
            </a:r>
            <a:r>
              <a:rPr lang="it-IT" sz="2400" dirty="0" smtClean="0"/>
              <a:t>il </a:t>
            </a:r>
            <a:r>
              <a:rPr lang="it-IT" sz="2400" dirty="0"/>
              <a:t>concetto di </a:t>
            </a:r>
            <a:r>
              <a:rPr lang="it-IT" sz="2400" dirty="0" smtClean="0"/>
              <a:t>specie morfologica: </a:t>
            </a:r>
            <a:endParaRPr lang="it-IT" sz="2400" dirty="0"/>
          </a:p>
          <a:p>
            <a:pPr marL="0" indent="0">
              <a:spcBef>
                <a:spcPts val="0"/>
              </a:spcBef>
              <a:buNone/>
            </a:pPr>
            <a:r>
              <a:rPr lang="it-IT" sz="2400" dirty="0"/>
              <a:t>appartengono alla stessa specie tutti gli organismi di </a:t>
            </a:r>
            <a:r>
              <a:rPr lang="it-IT" sz="2400" dirty="0" smtClean="0"/>
              <a:t>aspetto </a:t>
            </a:r>
            <a:r>
              <a:rPr lang="it-IT" sz="2400" dirty="0"/>
              <a:t>uguale tra loro </a:t>
            </a:r>
            <a:r>
              <a:rPr lang="it-IT" sz="2400" dirty="0" smtClean="0"/>
              <a:t>e diverso </a:t>
            </a:r>
            <a:r>
              <a:rPr lang="it-IT" sz="2400" dirty="0"/>
              <a:t>da quello di altre </a:t>
            </a:r>
            <a:r>
              <a:rPr lang="it-IT" sz="2400" dirty="0" smtClean="0"/>
              <a:t>specie</a:t>
            </a:r>
            <a:r>
              <a:rPr lang="it-IT" sz="2400" dirty="0"/>
              <a:t>. </a:t>
            </a:r>
            <a:endParaRPr lang="it-IT" sz="2400" dirty="0" smtClean="0"/>
          </a:p>
          <a:p>
            <a:pPr marL="0" indent="0">
              <a:spcBef>
                <a:spcPts val="0"/>
              </a:spcBef>
              <a:buNone/>
            </a:pPr>
            <a:endParaRPr lang="it-IT" sz="2400" dirty="0"/>
          </a:p>
          <a:p>
            <a:pPr marL="0" indent="0">
              <a:spcBef>
                <a:spcPts val="0"/>
              </a:spcBef>
              <a:buNone/>
            </a:pPr>
            <a:r>
              <a:rPr lang="it-IT" sz="2400" dirty="0"/>
              <a:t>Nel 1940 Ernst </a:t>
            </a:r>
            <a:r>
              <a:rPr lang="it-IT" sz="2400" dirty="0" err="1"/>
              <a:t>Mayr</a:t>
            </a:r>
            <a:r>
              <a:rPr lang="it-IT" sz="2400" dirty="0"/>
              <a:t> propose il concetto </a:t>
            </a:r>
            <a:r>
              <a:rPr lang="it-IT" sz="2400" dirty="0" smtClean="0"/>
              <a:t>di specie biologica, </a:t>
            </a:r>
            <a:r>
              <a:rPr lang="it-IT" sz="2400" dirty="0"/>
              <a:t>accettato a tutt’oggi: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400" dirty="0"/>
              <a:t>le specie sono gruppi di popolazioni naturali realmente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400" dirty="0"/>
              <a:t>o potenzialmente interfecondi e </a:t>
            </a:r>
            <a:r>
              <a:rPr lang="it-IT" sz="2400" dirty="0" err="1"/>
              <a:t>riproduttivamente</a:t>
            </a:r>
            <a:r>
              <a:rPr lang="it-IT" sz="2400" dirty="0"/>
              <a:t> </a:t>
            </a:r>
            <a:r>
              <a:rPr lang="it-IT" sz="2400" dirty="0" smtClean="0"/>
              <a:t> isolati </a:t>
            </a:r>
            <a:r>
              <a:rPr lang="it-IT" sz="2400" dirty="0"/>
              <a:t>da altri gruppi analoghi.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21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7504" y="188640"/>
            <a:ext cx="8640960" cy="381642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it-IT" sz="2600" dirty="0"/>
              <a:t>La </a:t>
            </a:r>
            <a:r>
              <a:rPr lang="it-IT" sz="2600" dirty="0" smtClean="0"/>
              <a:t>speciazione è </a:t>
            </a:r>
            <a:r>
              <a:rPr lang="it-IT" sz="2600" dirty="0"/>
              <a:t>il </a:t>
            </a:r>
            <a:r>
              <a:rPr lang="it-IT" sz="2600" dirty="0" smtClean="0"/>
              <a:t>processo </a:t>
            </a:r>
            <a:r>
              <a:rPr lang="it-IT" sz="2600" dirty="0"/>
              <a:t>che </a:t>
            </a:r>
            <a:r>
              <a:rPr lang="it-IT" sz="2600" dirty="0" smtClean="0"/>
              <a:t>permette </a:t>
            </a:r>
            <a:r>
              <a:rPr lang="it-IT" sz="2600" dirty="0"/>
              <a:t>ad una </a:t>
            </a:r>
            <a:r>
              <a:rPr lang="it-IT" sz="2600" dirty="0" smtClean="0"/>
              <a:t>specie </a:t>
            </a:r>
            <a:r>
              <a:rPr lang="it-IT" sz="2600" dirty="0"/>
              <a:t>di </a:t>
            </a:r>
            <a:r>
              <a:rPr lang="it-IT" sz="2600" dirty="0" smtClean="0"/>
              <a:t>suddividersi </a:t>
            </a:r>
            <a:r>
              <a:rPr lang="it-IT" sz="2600" dirty="0"/>
              <a:t>in due </a:t>
            </a:r>
            <a:r>
              <a:rPr lang="it-IT" sz="2600" dirty="0" smtClean="0"/>
              <a:t>o </a:t>
            </a:r>
            <a:r>
              <a:rPr lang="it-IT" sz="2600" dirty="0"/>
              <a:t>più rami che si </a:t>
            </a:r>
            <a:r>
              <a:rPr lang="it-IT" sz="2600" dirty="0" smtClean="0"/>
              <a:t>evolvono </a:t>
            </a:r>
            <a:r>
              <a:rPr lang="it-IT" sz="2600" dirty="0"/>
              <a:t>secondo </a:t>
            </a:r>
            <a:r>
              <a:rPr lang="it-IT" sz="2600" dirty="0" smtClean="0"/>
              <a:t>linee </a:t>
            </a:r>
            <a:r>
              <a:rPr lang="it-IT" sz="2600" dirty="0"/>
              <a:t>distinte. </a:t>
            </a:r>
            <a:r>
              <a:rPr lang="it-IT" sz="2600" dirty="0" smtClean="0"/>
              <a:t>Può essere</a:t>
            </a:r>
            <a:r>
              <a:rPr lang="it-IT" sz="2600" dirty="0"/>
              <a:t> </a:t>
            </a:r>
            <a:r>
              <a:rPr lang="it-IT" sz="2600" b="1" dirty="0" smtClean="0"/>
              <a:t>graduale</a:t>
            </a:r>
            <a:r>
              <a:rPr lang="it-IT" sz="2600" dirty="0" smtClean="0"/>
              <a:t> </a:t>
            </a:r>
            <a:r>
              <a:rPr lang="it-IT" sz="2600" dirty="0"/>
              <a:t>ed in questo caso</a:t>
            </a:r>
            <a:br>
              <a:rPr lang="it-IT" sz="2600" dirty="0"/>
            </a:br>
            <a:r>
              <a:rPr lang="it-IT" sz="2600" dirty="0" smtClean="0"/>
              <a:t>- allopatrica</a:t>
            </a:r>
            <a:r>
              <a:rPr lang="it-IT" sz="2600" dirty="0"/>
              <a:t>: quando le popolazioni vivono distanti, per migrazione, vicarianza o dispersione</a:t>
            </a:r>
            <a:br>
              <a:rPr lang="it-IT" sz="2600" dirty="0"/>
            </a:br>
            <a:r>
              <a:rPr lang="it-IT" sz="2600" dirty="0" smtClean="0"/>
              <a:t>- parapatrica</a:t>
            </a:r>
            <a:r>
              <a:rPr lang="it-IT" sz="2600" dirty="0"/>
              <a:t>: quando le popolazioni vivono in territori confinanti</a:t>
            </a:r>
            <a:br>
              <a:rPr lang="it-IT" sz="2600" dirty="0"/>
            </a:br>
            <a:r>
              <a:rPr lang="it-IT" sz="2600" dirty="0" smtClean="0"/>
              <a:t>- simpatrica</a:t>
            </a:r>
            <a:r>
              <a:rPr lang="it-IT" sz="2600" dirty="0"/>
              <a:t>: quando le popolazioni vivono sullo stesso territorio</a:t>
            </a:r>
            <a:br>
              <a:rPr lang="it-IT" sz="2600" dirty="0"/>
            </a:br>
            <a:r>
              <a:rPr lang="it-IT" sz="2600" dirty="0"/>
              <a:t/>
            </a:r>
            <a:br>
              <a:rPr lang="it-IT" sz="2600" dirty="0"/>
            </a:br>
            <a:r>
              <a:rPr lang="it-IT" sz="2600" b="1" dirty="0"/>
              <a:t>improvvisa</a:t>
            </a:r>
            <a:r>
              <a:rPr lang="it-IT" sz="2600" dirty="0"/>
              <a:t>: che può essere determinata da un improvviso mutamento genomico </a:t>
            </a:r>
            <a:endParaRPr lang="it-IT" sz="26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it-IT" sz="2600" dirty="0" smtClean="0"/>
              <a:t>(</a:t>
            </a:r>
            <a:r>
              <a:rPr lang="it-IT" sz="2600" dirty="0"/>
              <a:t>è sempre simpatrica) </a:t>
            </a:r>
          </a:p>
          <a:p>
            <a:endParaRPr lang="it-I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356992"/>
            <a:ext cx="51720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9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1520" y="404664"/>
            <a:ext cx="2808312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Allopatrica: </a:t>
            </a:r>
          </a:p>
          <a:p>
            <a:pPr marL="0" indent="0">
              <a:buNone/>
            </a:pPr>
            <a:r>
              <a:rPr lang="it-IT" sz="2400" dirty="0" smtClean="0"/>
              <a:t>i fringuelli di Darwin</a:t>
            </a:r>
            <a:endParaRPr lang="it-IT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60648"/>
            <a:ext cx="5290602" cy="628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11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61926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Per arrivare ad affermare che due individui appartengano a specie diverse è necessario che essi non generino più un flusso genico, cioè vi sia un isolamento riproduttivo. Questo può avvenire grazie a meccanismi che impediscono l’incrocio tramite:</a:t>
            </a:r>
            <a:br>
              <a:rPr lang="it-IT" sz="2400" dirty="0"/>
            </a:b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/>
              <a:t>Barriere </a:t>
            </a:r>
            <a:r>
              <a:rPr lang="it-IT" sz="2400" dirty="0" err="1"/>
              <a:t>prezigotiche</a:t>
            </a:r>
            <a:r>
              <a:rPr lang="it-IT" sz="2400" dirty="0"/>
              <a:t>:</a:t>
            </a:r>
            <a:br>
              <a:rPr lang="it-IT" sz="2400" dirty="0"/>
            </a:br>
            <a:r>
              <a:rPr lang="it-IT" sz="2400" dirty="0" smtClean="0"/>
              <a:t>	Isolamento </a:t>
            </a:r>
            <a:r>
              <a:rPr lang="it-IT" sz="2400" dirty="0"/>
              <a:t>temporale</a:t>
            </a:r>
            <a:br>
              <a:rPr lang="it-IT" sz="2400" dirty="0"/>
            </a:br>
            <a:r>
              <a:rPr lang="it-IT" sz="2400" dirty="0" smtClean="0"/>
              <a:t>	Isolamento </a:t>
            </a:r>
            <a:r>
              <a:rPr lang="it-IT" sz="2400" dirty="0"/>
              <a:t>ambientale</a:t>
            </a:r>
            <a:br>
              <a:rPr lang="it-IT" sz="2400" dirty="0"/>
            </a:br>
            <a:r>
              <a:rPr lang="it-IT" sz="2400" dirty="0" smtClean="0"/>
              <a:t>	Isolamento </a:t>
            </a:r>
            <a:r>
              <a:rPr lang="it-IT" sz="2400" dirty="0"/>
              <a:t>meccanico</a:t>
            </a:r>
            <a:br>
              <a:rPr lang="it-IT" sz="2400" dirty="0"/>
            </a:br>
            <a:r>
              <a:rPr lang="it-IT" sz="2400" dirty="0" smtClean="0"/>
              <a:t>	Isolamento </a:t>
            </a:r>
            <a:r>
              <a:rPr lang="it-IT" sz="2400" dirty="0"/>
              <a:t>gametico</a:t>
            </a:r>
            <a:br>
              <a:rPr lang="it-IT" sz="2400" dirty="0"/>
            </a:br>
            <a:r>
              <a:rPr lang="it-IT" sz="2400" dirty="0" smtClean="0"/>
              <a:t>	Isolamento </a:t>
            </a:r>
            <a:r>
              <a:rPr lang="it-IT" sz="2400" dirty="0"/>
              <a:t>comportamentale</a:t>
            </a:r>
            <a:br>
              <a:rPr lang="it-IT" sz="2400" dirty="0"/>
            </a:b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/>
              <a:t>Barriere </a:t>
            </a:r>
            <a:r>
              <a:rPr lang="it-IT" sz="2400" dirty="0" err="1"/>
              <a:t>postzigotiche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 smtClean="0"/>
              <a:t>	Riduzione </a:t>
            </a:r>
            <a:r>
              <a:rPr lang="it-IT" sz="2400" dirty="0"/>
              <a:t>di vitalità dello zigote</a:t>
            </a:r>
            <a:br>
              <a:rPr lang="it-IT" sz="2400" dirty="0"/>
            </a:br>
            <a:r>
              <a:rPr lang="it-IT" sz="2400" dirty="0" smtClean="0"/>
              <a:t>	Riduzione </a:t>
            </a:r>
            <a:r>
              <a:rPr lang="it-IT" sz="2400" dirty="0"/>
              <a:t>vitalità dell’adulto</a:t>
            </a:r>
            <a:br>
              <a:rPr lang="it-IT" sz="2400" dirty="0"/>
            </a:br>
            <a:r>
              <a:rPr lang="it-IT" sz="2400" dirty="0" smtClean="0"/>
              <a:t>	Sterilità </a:t>
            </a:r>
            <a:r>
              <a:rPr lang="it-IT" sz="2400" dirty="0"/>
              <a:t>degli ibridi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451" y="3557398"/>
            <a:ext cx="1700895" cy="154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ttore 2 4"/>
          <p:cNvCxnSpPr/>
          <p:nvPr/>
        </p:nvCxnSpPr>
        <p:spPr>
          <a:xfrm>
            <a:off x="5364088" y="4395099"/>
            <a:ext cx="1341797" cy="6599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90812"/>
            <a:ext cx="2571750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ttore 2 6"/>
          <p:cNvCxnSpPr/>
          <p:nvPr/>
        </p:nvCxnSpPr>
        <p:spPr>
          <a:xfrm flipV="1">
            <a:off x="4499992" y="2564904"/>
            <a:ext cx="1368152" cy="288032"/>
          </a:xfrm>
          <a:prstGeom prst="straightConnector1">
            <a:avLst/>
          </a:prstGeom>
          <a:ln w="19050" cmpd="sng">
            <a:headEnd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59" y="5385992"/>
            <a:ext cx="2212952" cy="1472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Connettore 2 15"/>
          <p:cNvCxnSpPr/>
          <p:nvPr/>
        </p:nvCxnSpPr>
        <p:spPr>
          <a:xfrm>
            <a:off x="4211960" y="6121996"/>
            <a:ext cx="1877082" cy="11531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8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512" y="40466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smtClean="0"/>
              <a:t>La genetica classica (mendeliana) ha come riferimento l’individuo</a:t>
            </a:r>
          </a:p>
          <a:p>
            <a:pPr marL="0" indent="0">
              <a:buNone/>
            </a:pPr>
            <a:r>
              <a:rPr lang="it-IT" dirty="0" smtClean="0"/>
              <a:t>La genetica molecolare ha come riferimento i meccanismi biomolecolari quindi la cellula </a:t>
            </a:r>
          </a:p>
          <a:p>
            <a:pPr marL="0" indent="0">
              <a:buNone/>
            </a:pPr>
            <a:r>
              <a:rPr lang="it-IT" b="1" dirty="0" smtClean="0"/>
              <a:t>La genetica di popolazione </a:t>
            </a:r>
            <a:r>
              <a:rPr lang="it-IT" dirty="0" smtClean="0"/>
              <a:t>ha come riferimento un gruppo di individui della stessa specie, individui interfecondi che condividono un insieme di alleli </a:t>
            </a:r>
          </a:p>
          <a:p>
            <a:pPr marL="0" indent="0">
              <a:buNone/>
            </a:pPr>
            <a:r>
              <a:rPr lang="it-IT" dirty="0" smtClean="0"/>
              <a:t>= un pool genico</a:t>
            </a:r>
            <a:endParaRPr lang="it-I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89040"/>
            <a:ext cx="4874882" cy="30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86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Perché studiare le popolazioni?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</a:t>
            </a:r>
            <a:r>
              <a:rPr lang="it-IT" dirty="0" smtClean="0"/>
              <a:t>popolazione </a:t>
            </a:r>
            <a:r>
              <a:rPr lang="it-IT" dirty="0"/>
              <a:t>è la più piccola unità nella quale è possibile il cambiamento evolutivo, </a:t>
            </a:r>
            <a:r>
              <a:rPr lang="it-IT" dirty="0" smtClean="0"/>
              <a:t>perché permette l’origine </a:t>
            </a:r>
            <a:r>
              <a:rPr lang="it-IT" dirty="0"/>
              <a:t>di nuovi alleli e il cambiamento </a:t>
            </a:r>
            <a:r>
              <a:rPr lang="it-IT" dirty="0" smtClean="0"/>
              <a:t>della loro frequenza.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L’evoluzione non avviene a livello di individui</a:t>
            </a:r>
            <a:r>
              <a:rPr lang="it-IT" b="1" dirty="0" smtClean="0"/>
              <a:t>, ma </a:t>
            </a:r>
            <a:r>
              <a:rPr lang="it-IT" b="1" dirty="0"/>
              <a:t>di popolazioni e </a:t>
            </a:r>
            <a:r>
              <a:rPr lang="it-IT" b="1" dirty="0" smtClean="0"/>
              <a:t>specie.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0830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Definizioni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 smtClean="0"/>
              <a:t>Frequenza allelica: la proporzione di uno specifico allele in uno dato locus (per un locus ci possono essere più alleli…)</a:t>
            </a:r>
          </a:p>
          <a:p>
            <a:r>
              <a:rPr lang="it-IT" dirty="0"/>
              <a:t>F</a:t>
            </a:r>
            <a:r>
              <a:rPr lang="it-IT" dirty="0" smtClean="0"/>
              <a:t>requenza genotipica: la proporzione di uno specifico genotipo ad un dato locus (sono possibili molti genotipi, più degli alleli corrispondenti)</a:t>
            </a:r>
          </a:p>
          <a:p>
            <a:r>
              <a:rPr lang="it-IT" dirty="0" smtClean="0"/>
              <a:t>Frequenza fenotipica: la proporzione di individui con un certo fenotipo in una popolazione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8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Legge di Hardy Weinberg: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dirty="0" smtClean="0"/>
              <a:t>Condizioni:</a:t>
            </a:r>
          </a:p>
          <a:p>
            <a:r>
              <a:rPr lang="it-IT" sz="2000" dirty="0" smtClean="0"/>
              <a:t>accoppiamenti casuali</a:t>
            </a:r>
          </a:p>
          <a:p>
            <a:r>
              <a:rPr lang="it-IT" sz="2000" dirty="0"/>
              <a:t>p</a:t>
            </a:r>
            <a:r>
              <a:rPr lang="it-IT" sz="2000" dirty="0" smtClean="0"/>
              <a:t>opolazione di grandi dimensioni</a:t>
            </a:r>
          </a:p>
          <a:p>
            <a:r>
              <a:rPr lang="it-IT" sz="2000" dirty="0" smtClean="0"/>
              <a:t>non deve esserci flusso genico (né emigrazioni né immigrazioni)</a:t>
            </a:r>
          </a:p>
          <a:p>
            <a:r>
              <a:rPr lang="it-IT" sz="2000" dirty="0"/>
              <a:t>n</a:t>
            </a:r>
            <a:r>
              <a:rPr lang="it-IT" sz="2000" dirty="0" smtClean="0"/>
              <a:t>on devono avvenire mutazioni</a:t>
            </a:r>
          </a:p>
          <a:p>
            <a:r>
              <a:rPr lang="it-IT" sz="2000" dirty="0" smtClean="0"/>
              <a:t>non ci deve essere selezione naturale su particolari genotipi</a:t>
            </a:r>
          </a:p>
          <a:p>
            <a:endParaRPr lang="it-IT" sz="2000" dirty="0" smtClean="0"/>
          </a:p>
          <a:p>
            <a:pPr marL="0" indent="0">
              <a:buNone/>
            </a:pPr>
            <a:r>
              <a:rPr lang="it-IT" sz="3500" b="1" dirty="0" smtClean="0"/>
              <a:t>il rapporto tra alleli e genotipi è costante da una generazione all’altra</a:t>
            </a:r>
          </a:p>
          <a:p>
            <a:pPr marL="0" indent="0">
              <a:buNone/>
            </a:pPr>
            <a:r>
              <a:rPr lang="it-IT" sz="3500" dirty="0"/>
              <a:t>o</a:t>
            </a:r>
            <a:r>
              <a:rPr lang="it-IT" sz="3500" dirty="0" smtClean="0"/>
              <a:t>vvero le frequenze alleliche, per un  locus genico a 2 alleli, non cambiano nel tempo e le frequenze genotipiche si stabilizzano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72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5536" y="692697"/>
            <a:ext cx="8208912" cy="374441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it-IT" dirty="0" smtClean="0">
                <a:solidFill>
                  <a:prstClr val="black"/>
                </a:solidFill>
              </a:rPr>
              <a:t>L’equilibrio </a:t>
            </a:r>
            <a:r>
              <a:rPr lang="it-IT" dirty="0">
                <a:solidFill>
                  <a:prstClr val="black"/>
                </a:solidFill>
              </a:rPr>
              <a:t>di </a:t>
            </a:r>
            <a:r>
              <a:rPr lang="it-IT" dirty="0" smtClean="0">
                <a:solidFill>
                  <a:prstClr val="black"/>
                </a:solidFill>
              </a:rPr>
              <a:t>Hardy-Weinberg descrive </a:t>
            </a:r>
            <a:r>
              <a:rPr lang="it-IT" dirty="0">
                <a:solidFill>
                  <a:prstClr val="black"/>
                </a:solidFill>
              </a:rPr>
              <a:t>le condizioni </a:t>
            </a:r>
            <a:r>
              <a:rPr lang="it-IT" dirty="0" smtClean="0">
                <a:solidFill>
                  <a:prstClr val="black"/>
                </a:solidFill>
              </a:rPr>
              <a:t>affinché </a:t>
            </a:r>
            <a:r>
              <a:rPr lang="it-IT" dirty="0">
                <a:solidFill>
                  <a:prstClr val="black"/>
                </a:solidFill>
              </a:rPr>
              <a:t>la struttura genetica di una popolazione si </a:t>
            </a:r>
            <a:r>
              <a:rPr lang="it-IT" dirty="0" smtClean="0">
                <a:solidFill>
                  <a:prstClr val="black"/>
                </a:solidFill>
              </a:rPr>
              <a:t>mantenga </a:t>
            </a:r>
            <a:r>
              <a:rPr lang="it-IT" dirty="0">
                <a:solidFill>
                  <a:prstClr val="black"/>
                </a:solidFill>
              </a:rPr>
              <a:t>invariata nel tempo</a:t>
            </a:r>
            <a:r>
              <a:rPr lang="it-IT" dirty="0" smtClean="0">
                <a:solidFill>
                  <a:prstClr val="black"/>
                </a:solidFill>
              </a:rPr>
              <a:t>:</a:t>
            </a:r>
          </a:p>
          <a:p>
            <a:pPr marL="0" lvl="0" indent="0" algn="ctr">
              <a:buNone/>
            </a:pPr>
            <a:r>
              <a:rPr lang="it-IT" dirty="0" smtClean="0">
                <a:solidFill>
                  <a:prstClr val="black"/>
                </a:solidFill>
              </a:rPr>
              <a:t>          </a:t>
            </a:r>
            <a:r>
              <a:rPr lang="it-IT" b="1" dirty="0">
                <a:solidFill>
                  <a:prstClr val="black"/>
                </a:solidFill>
              </a:rPr>
              <a:t>p</a:t>
            </a:r>
            <a:r>
              <a:rPr lang="it-IT" b="1" baseline="30000" dirty="0">
                <a:solidFill>
                  <a:prstClr val="black"/>
                </a:solidFill>
              </a:rPr>
              <a:t>2</a:t>
            </a:r>
            <a:r>
              <a:rPr lang="it-IT" b="1" dirty="0">
                <a:solidFill>
                  <a:prstClr val="black"/>
                </a:solidFill>
              </a:rPr>
              <a:t>+2pq+q</a:t>
            </a:r>
            <a:r>
              <a:rPr lang="it-IT" b="1" baseline="30000" dirty="0">
                <a:solidFill>
                  <a:prstClr val="black"/>
                </a:solidFill>
              </a:rPr>
              <a:t>2</a:t>
            </a:r>
            <a:r>
              <a:rPr lang="it-IT" b="1" dirty="0">
                <a:solidFill>
                  <a:prstClr val="black"/>
                </a:solidFill>
              </a:rPr>
              <a:t>=1</a:t>
            </a:r>
          </a:p>
          <a:p>
            <a:pPr marL="0" indent="0">
              <a:buNone/>
            </a:pPr>
            <a:r>
              <a:rPr lang="it-IT" dirty="0" smtClean="0"/>
              <a:t> p è la frequenza allelica di A;</a:t>
            </a:r>
          </a:p>
          <a:p>
            <a:pPr marL="0" indent="0">
              <a:buNone/>
            </a:pPr>
            <a:r>
              <a:rPr lang="it-IT" dirty="0"/>
              <a:t> </a:t>
            </a:r>
            <a:r>
              <a:rPr lang="it-IT" dirty="0" smtClean="0"/>
              <a:t>q è la frequenza allelica di a. </a:t>
            </a:r>
            <a:endParaRPr lang="it-IT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30" y="4683993"/>
            <a:ext cx="6379424" cy="94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7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35900"/>
            <a:ext cx="6624736" cy="563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2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295400"/>
            <a:ext cx="69437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2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1195</Words>
  <Application>Microsoft Office PowerPoint</Application>
  <PresentationFormat>Presentazione su schermo (4:3)</PresentationFormat>
  <Paragraphs>101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6" baseType="lpstr">
      <vt:lpstr>Tema di Office</vt:lpstr>
      <vt:lpstr>Genetica ed evoluzione</vt:lpstr>
      <vt:lpstr>L’evoluzione secondo Darwin in 5 punti</vt:lpstr>
      <vt:lpstr>Presentazione standard di PowerPoint</vt:lpstr>
      <vt:lpstr>Perché studiare le popolazioni?</vt:lpstr>
      <vt:lpstr>Definizioni</vt:lpstr>
      <vt:lpstr>Legge di Hardy Weinberg:</vt:lpstr>
      <vt:lpstr>Presentazione standard di PowerPoint</vt:lpstr>
      <vt:lpstr>Presentazione standard di PowerPoint</vt:lpstr>
      <vt:lpstr>Presentazione standard di PowerPoint</vt:lpstr>
      <vt:lpstr>Cosa serve la legge di Hardy Weinberg? </vt:lpstr>
      <vt:lpstr>Applicazioni della legge di Hardy Weinberg</vt:lpstr>
      <vt:lpstr>Presentazione standard di PowerPoint</vt:lpstr>
      <vt:lpstr>Le deviazioni dall’equilibrio</vt:lpstr>
      <vt:lpstr>Presentazione standard di PowerPoint</vt:lpstr>
      <vt:lpstr>Presentazione standard di PowerPoint</vt:lpstr>
      <vt:lpstr>Presentazione standard di PowerPoint</vt:lpstr>
      <vt:lpstr>La selezione naturale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specie e la speciazione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Genetica ed evoluzione</dc:title>
  <dc:creator>angiola.bono@alice.it</dc:creator>
  <cp:lastModifiedBy>angiola.bono@alice.it</cp:lastModifiedBy>
  <cp:revision>33</cp:revision>
  <dcterms:created xsi:type="dcterms:W3CDTF">2018-09-17T16:05:41Z</dcterms:created>
  <dcterms:modified xsi:type="dcterms:W3CDTF">2018-10-13T16:13:13Z</dcterms:modified>
</cp:coreProperties>
</file>